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385000" cy="43192700"/>
  <p:notesSz cx="6858000" cy="9144000"/>
  <p:embeddedFontLst>
    <p:embeddedFont>
      <p:font typeface="Anton" pitchFamily="2" charset="0"/>
      <p:regular r:id="rId4"/>
    </p:embeddedFont>
    <p:embeddedFont>
      <p:font typeface="Arial Bold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Poppins" panose="00000500000000000000" pitchFamily="2" charset="0"/>
      <p:regular r:id="rId10"/>
      <p:bold r:id="rId11"/>
      <p:italic r:id="rId12"/>
      <p:boldItalic r:id="rId13"/>
    </p:embeddedFont>
    <p:embeddedFont>
      <p:font typeface="Poppins Bold" panose="00000800000000000000" charset="0"/>
      <p:regular r:id="rId14"/>
    </p:embeddedFont>
    <p:embeddedFont>
      <p:font typeface="Times New Roman" panose="02020603050405020304" pitchFamily="18" charset="0"/>
      <p:regular r:id="rId15"/>
    </p:embeddedFont>
    <p:embeddedFont>
      <p:font typeface="Times New Roman Bold" panose="020B0604020202020204" charset="0"/>
      <p:regular r:id="rId16"/>
    </p:embeddedFont>
    <p:embeddedFont>
      <p:font typeface="Times New Roman Italics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1" d="100"/>
          <a:sy n="11" d="100"/>
        </p:scale>
        <p:origin x="2722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27.05.2024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09975" y="512763"/>
            <a:ext cx="19240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3264" y="12215558"/>
            <a:ext cx="14868525" cy="1188720"/>
            <a:chOff x="0" y="0"/>
            <a:chExt cx="19824700" cy="1584960"/>
          </a:xfrm>
        </p:grpSpPr>
        <p:sp>
          <p:nvSpPr>
            <p:cNvPr id="3" name="Freeform 3"/>
            <p:cNvSpPr/>
            <p:nvPr/>
          </p:nvSpPr>
          <p:spPr>
            <a:xfrm>
              <a:off x="6350" y="7362"/>
              <a:ext cx="19812000" cy="1570300"/>
            </a:xfrm>
            <a:custGeom>
              <a:avLst/>
              <a:gdLst/>
              <a:ahLst/>
              <a:cxnLst/>
              <a:rect l="l" t="t" r="r" b="b"/>
              <a:pathLst>
                <a:path w="19812000" h="1570300">
                  <a:moveTo>
                    <a:pt x="0" y="0"/>
                  </a:moveTo>
                  <a:lnTo>
                    <a:pt x="19812000" y="0"/>
                  </a:lnTo>
                  <a:lnTo>
                    <a:pt x="19812000" y="1570300"/>
                  </a:lnTo>
                  <a:lnTo>
                    <a:pt x="0" y="1570300"/>
                  </a:lnTo>
                  <a:close/>
                </a:path>
              </a:pathLst>
            </a:custGeom>
            <a:gradFill rotWithShape="1">
              <a:gsLst>
                <a:gs pos="0">
                  <a:srgbClr val="CC532D">
                    <a:alpha val="100000"/>
                  </a:srgbClr>
                </a:gs>
                <a:gs pos="100000">
                  <a:srgbClr val="802612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9824700" cy="1585015"/>
            </a:xfrm>
            <a:custGeom>
              <a:avLst/>
              <a:gdLst/>
              <a:ahLst/>
              <a:cxnLst/>
              <a:rect l="l" t="t" r="r" b="b"/>
              <a:pathLst>
                <a:path w="19824700" h="1585015">
                  <a:moveTo>
                    <a:pt x="6350" y="0"/>
                  </a:moveTo>
                  <a:lnTo>
                    <a:pt x="19818350" y="0"/>
                  </a:lnTo>
                  <a:cubicBezTo>
                    <a:pt x="19821906" y="0"/>
                    <a:pt x="19824700" y="3239"/>
                    <a:pt x="19824700" y="7362"/>
                  </a:cubicBezTo>
                  <a:lnTo>
                    <a:pt x="19824700" y="1577662"/>
                  </a:lnTo>
                  <a:cubicBezTo>
                    <a:pt x="19824700" y="1581785"/>
                    <a:pt x="19821906" y="1585015"/>
                    <a:pt x="19818350" y="1585015"/>
                  </a:cubicBezTo>
                  <a:lnTo>
                    <a:pt x="6350" y="1585015"/>
                  </a:lnTo>
                  <a:cubicBezTo>
                    <a:pt x="2794" y="1585015"/>
                    <a:pt x="0" y="1581785"/>
                    <a:pt x="0" y="1577662"/>
                  </a:cubicBezTo>
                  <a:lnTo>
                    <a:pt x="0" y="7362"/>
                  </a:lnTo>
                  <a:cubicBezTo>
                    <a:pt x="0" y="3239"/>
                    <a:pt x="2794" y="0"/>
                    <a:pt x="6350" y="0"/>
                  </a:cubicBezTo>
                  <a:moveTo>
                    <a:pt x="6350" y="14724"/>
                  </a:moveTo>
                  <a:lnTo>
                    <a:pt x="6350" y="7362"/>
                  </a:lnTo>
                  <a:lnTo>
                    <a:pt x="12700" y="7362"/>
                  </a:lnTo>
                  <a:lnTo>
                    <a:pt x="12700" y="1577662"/>
                  </a:lnTo>
                  <a:lnTo>
                    <a:pt x="6350" y="1577662"/>
                  </a:lnTo>
                  <a:lnTo>
                    <a:pt x="6350" y="1570300"/>
                  </a:lnTo>
                  <a:lnTo>
                    <a:pt x="19818350" y="1570300"/>
                  </a:lnTo>
                  <a:lnTo>
                    <a:pt x="19818350" y="1577662"/>
                  </a:lnTo>
                  <a:lnTo>
                    <a:pt x="19812000" y="1577662"/>
                  </a:lnTo>
                  <a:lnTo>
                    <a:pt x="19812000" y="7362"/>
                  </a:lnTo>
                  <a:lnTo>
                    <a:pt x="19818350" y="7362"/>
                  </a:lnTo>
                  <a:lnTo>
                    <a:pt x="19818350" y="14724"/>
                  </a:lnTo>
                  <a:lnTo>
                    <a:pt x="6350" y="14724"/>
                  </a:lnTo>
                  <a:close/>
                </a:path>
              </a:pathLst>
            </a:custGeom>
            <a:solidFill>
              <a:srgbClr val="9E402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23825"/>
              <a:ext cx="19824700" cy="17087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200"/>
                </a:lnSpc>
              </a:pPr>
              <a:r>
                <a:rPr lang="en-US" sz="6000" dirty="0">
                  <a:solidFill>
                    <a:srgbClr val="FFFFFF"/>
                  </a:solidFill>
                  <a:latin typeface="Arial Bold"/>
                </a:rPr>
                <a:t>INTRODUÇÃO 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33264" y="25794694"/>
            <a:ext cx="14868525" cy="1188720"/>
            <a:chOff x="0" y="0"/>
            <a:chExt cx="19824700" cy="1584960"/>
          </a:xfrm>
        </p:grpSpPr>
        <p:sp>
          <p:nvSpPr>
            <p:cNvPr id="7" name="Freeform 7"/>
            <p:cNvSpPr/>
            <p:nvPr/>
          </p:nvSpPr>
          <p:spPr>
            <a:xfrm>
              <a:off x="6350" y="7362"/>
              <a:ext cx="19812000" cy="1570300"/>
            </a:xfrm>
            <a:custGeom>
              <a:avLst/>
              <a:gdLst/>
              <a:ahLst/>
              <a:cxnLst/>
              <a:rect l="l" t="t" r="r" b="b"/>
              <a:pathLst>
                <a:path w="19812000" h="1570300">
                  <a:moveTo>
                    <a:pt x="0" y="0"/>
                  </a:moveTo>
                  <a:lnTo>
                    <a:pt x="19812000" y="0"/>
                  </a:lnTo>
                  <a:lnTo>
                    <a:pt x="19812000" y="1570300"/>
                  </a:lnTo>
                  <a:lnTo>
                    <a:pt x="0" y="1570300"/>
                  </a:lnTo>
                  <a:close/>
                </a:path>
              </a:pathLst>
            </a:custGeom>
            <a:gradFill rotWithShape="1">
              <a:gsLst>
                <a:gs pos="0">
                  <a:srgbClr val="CC532D">
                    <a:alpha val="100000"/>
                  </a:srgbClr>
                </a:gs>
                <a:gs pos="100000">
                  <a:srgbClr val="802612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9824700" cy="1585015"/>
            </a:xfrm>
            <a:custGeom>
              <a:avLst/>
              <a:gdLst/>
              <a:ahLst/>
              <a:cxnLst/>
              <a:rect l="l" t="t" r="r" b="b"/>
              <a:pathLst>
                <a:path w="19824700" h="1585015">
                  <a:moveTo>
                    <a:pt x="6350" y="0"/>
                  </a:moveTo>
                  <a:lnTo>
                    <a:pt x="19818350" y="0"/>
                  </a:lnTo>
                  <a:cubicBezTo>
                    <a:pt x="19821906" y="0"/>
                    <a:pt x="19824700" y="3239"/>
                    <a:pt x="19824700" y="7362"/>
                  </a:cubicBezTo>
                  <a:lnTo>
                    <a:pt x="19824700" y="1577662"/>
                  </a:lnTo>
                  <a:cubicBezTo>
                    <a:pt x="19824700" y="1581785"/>
                    <a:pt x="19821906" y="1585015"/>
                    <a:pt x="19818350" y="1585015"/>
                  </a:cubicBezTo>
                  <a:lnTo>
                    <a:pt x="6350" y="1585015"/>
                  </a:lnTo>
                  <a:cubicBezTo>
                    <a:pt x="2794" y="1585015"/>
                    <a:pt x="0" y="1581785"/>
                    <a:pt x="0" y="1577662"/>
                  </a:cubicBezTo>
                  <a:lnTo>
                    <a:pt x="0" y="7362"/>
                  </a:lnTo>
                  <a:cubicBezTo>
                    <a:pt x="0" y="3239"/>
                    <a:pt x="2794" y="0"/>
                    <a:pt x="6350" y="0"/>
                  </a:cubicBezTo>
                  <a:moveTo>
                    <a:pt x="6350" y="14724"/>
                  </a:moveTo>
                  <a:lnTo>
                    <a:pt x="6350" y="7362"/>
                  </a:lnTo>
                  <a:lnTo>
                    <a:pt x="12700" y="7362"/>
                  </a:lnTo>
                  <a:lnTo>
                    <a:pt x="12700" y="1577662"/>
                  </a:lnTo>
                  <a:lnTo>
                    <a:pt x="6350" y="1577662"/>
                  </a:lnTo>
                  <a:lnTo>
                    <a:pt x="6350" y="1570300"/>
                  </a:lnTo>
                  <a:lnTo>
                    <a:pt x="19818350" y="1570300"/>
                  </a:lnTo>
                  <a:lnTo>
                    <a:pt x="19818350" y="1577662"/>
                  </a:lnTo>
                  <a:lnTo>
                    <a:pt x="19812000" y="1577662"/>
                  </a:lnTo>
                  <a:lnTo>
                    <a:pt x="19812000" y="7362"/>
                  </a:lnTo>
                  <a:lnTo>
                    <a:pt x="19818350" y="7362"/>
                  </a:lnTo>
                  <a:lnTo>
                    <a:pt x="19818350" y="14724"/>
                  </a:lnTo>
                  <a:lnTo>
                    <a:pt x="6350" y="14724"/>
                  </a:lnTo>
                  <a:close/>
                </a:path>
              </a:pathLst>
            </a:custGeom>
            <a:solidFill>
              <a:srgbClr val="9E402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23825"/>
              <a:ext cx="19824700" cy="17087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200"/>
                </a:lnSpc>
              </a:pPr>
              <a:r>
                <a:rPr lang="en-US" sz="6000" dirty="0">
                  <a:solidFill>
                    <a:srgbClr val="FFFFFF"/>
                  </a:solidFill>
                  <a:latin typeface="Arial Bold"/>
                </a:rPr>
                <a:t>MATERIAL E MÉTODOS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639880" y="12215557"/>
            <a:ext cx="14868525" cy="1188720"/>
            <a:chOff x="0" y="0"/>
            <a:chExt cx="19824700" cy="1584960"/>
          </a:xfrm>
        </p:grpSpPr>
        <p:sp>
          <p:nvSpPr>
            <p:cNvPr id="11" name="Freeform 11"/>
            <p:cNvSpPr/>
            <p:nvPr/>
          </p:nvSpPr>
          <p:spPr>
            <a:xfrm>
              <a:off x="6350" y="7362"/>
              <a:ext cx="19812000" cy="1570300"/>
            </a:xfrm>
            <a:custGeom>
              <a:avLst/>
              <a:gdLst/>
              <a:ahLst/>
              <a:cxnLst/>
              <a:rect l="l" t="t" r="r" b="b"/>
              <a:pathLst>
                <a:path w="19812000" h="1570300">
                  <a:moveTo>
                    <a:pt x="0" y="0"/>
                  </a:moveTo>
                  <a:lnTo>
                    <a:pt x="19812000" y="0"/>
                  </a:lnTo>
                  <a:lnTo>
                    <a:pt x="19812000" y="1570300"/>
                  </a:lnTo>
                  <a:lnTo>
                    <a:pt x="0" y="1570300"/>
                  </a:lnTo>
                  <a:close/>
                </a:path>
              </a:pathLst>
            </a:custGeom>
            <a:gradFill rotWithShape="1">
              <a:gsLst>
                <a:gs pos="0">
                  <a:srgbClr val="CC532D">
                    <a:alpha val="100000"/>
                  </a:srgbClr>
                </a:gs>
                <a:gs pos="100000">
                  <a:srgbClr val="802612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19824700" cy="1585015"/>
            </a:xfrm>
            <a:custGeom>
              <a:avLst/>
              <a:gdLst/>
              <a:ahLst/>
              <a:cxnLst/>
              <a:rect l="l" t="t" r="r" b="b"/>
              <a:pathLst>
                <a:path w="19824700" h="1585015">
                  <a:moveTo>
                    <a:pt x="6350" y="0"/>
                  </a:moveTo>
                  <a:lnTo>
                    <a:pt x="19818350" y="0"/>
                  </a:lnTo>
                  <a:cubicBezTo>
                    <a:pt x="19821906" y="0"/>
                    <a:pt x="19824700" y="3239"/>
                    <a:pt x="19824700" y="7362"/>
                  </a:cubicBezTo>
                  <a:lnTo>
                    <a:pt x="19824700" y="1577662"/>
                  </a:lnTo>
                  <a:cubicBezTo>
                    <a:pt x="19824700" y="1581785"/>
                    <a:pt x="19821906" y="1585015"/>
                    <a:pt x="19818350" y="1585015"/>
                  </a:cubicBezTo>
                  <a:lnTo>
                    <a:pt x="6350" y="1585015"/>
                  </a:lnTo>
                  <a:cubicBezTo>
                    <a:pt x="2794" y="1585015"/>
                    <a:pt x="0" y="1581785"/>
                    <a:pt x="0" y="1577662"/>
                  </a:cubicBezTo>
                  <a:lnTo>
                    <a:pt x="0" y="7362"/>
                  </a:lnTo>
                  <a:cubicBezTo>
                    <a:pt x="0" y="3239"/>
                    <a:pt x="2794" y="0"/>
                    <a:pt x="6350" y="0"/>
                  </a:cubicBezTo>
                  <a:moveTo>
                    <a:pt x="6350" y="14724"/>
                  </a:moveTo>
                  <a:lnTo>
                    <a:pt x="6350" y="7362"/>
                  </a:lnTo>
                  <a:lnTo>
                    <a:pt x="12700" y="7362"/>
                  </a:lnTo>
                  <a:lnTo>
                    <a:pt x="12700" y="1577662"/>
                  </a:lnTo>
                  <a:lnTo>
                    <a:pt x="6350" y="1577662"/>
                  </a:lnTo>
                  <a:lnTo>
                    <a:pt x="6350" y="1570300"/>
                  </a:lnTo>
                  <a:lnTo>
                    <a:pt x="19818350" y="1570300"/>
                  </a:lnTo>
                  <a:lnTo>
                    <a:pt x="19818350" y="1577662"/>
                  </a:lnTo>
                  <a:lnTo>
                    <a:pt x="19812000" y="1577662"/>
                  </a:lnTo>
                  <a:lnTo>
                    <a:pt x="19812000" y="7362"/>
                  </a:lnTo>
                  <a:lnTo>
                    <a:pt x="19818350" y="7362"/>
                  </a:lnTo>
                  <a:lnTo>
                    <a:pt x="19818350" y="14724"/>
                  </a:lnTo>
                  <a:lnTo>
                    <a:pt x="6350" y="14724"/>
                  </a:lnTo>
                  <a:close/>
                </a:path>
              </a:pathLst>
            </a:custGeom>
            <a:solidFill>
              <a:srgbClr val="9E4028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123825"/>
              <a:ext cx="19824700" cy="17087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200"/>
                </a:lnSpc>
              </a:pPr>
              <a:r>
                <a:rPr lang="en-US" sz="6000" dirty="0">
                  <a:solidFill>
                    <a:srgbClr val="FFFFFF"/>
                  </a:solidFill>
                  <a:latin typeface="Arial Bold"/>
                </a:rPr>
                <a:t>RESULTADOS E DISCUSSÃO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6639880" y="30047772"/>
            <a:ext cx="14868525" cy="1188720"/>
            <a:chOff x="0" y="0"/>
            <a:chExt cx="19824700" cy="1584960"/>
          </a:xfrm>
        </p:grpSpPr>
        <p:sp>
          <p:nvSpPr>
            <p:cNvPr id="15" name="Freeform 15"/>
            <p:cNvSpPr/>
            <p:nvPr/>
          </p:nvSpPr>
          <p:spPr>
            <a:xfrm>
              <a:off x="6350" y="7362"/>
              <a:ext cx="19812000" cy="1570300"/>
            </a:xfrm>
            <a:custGeom>
              <a:avLst/>
              <a:gdLst/>
              <a:ahLst/>
              <a:cxnLst/>
              <a:rect l="l" t="t" r="r" b="b"/>
              <a:pathLst>
                <a:path w="19812000" h="1570300">
                  <a:moveTo>
                    <a:pt x="0" y="0"/>
                  </a:moveTo>
                  <a:lnTo>
                    <a:pt x="19812000" y="0"/>
                  </a:lnTo>
                  <a:lnTo>
                    <a:pt x="19812000" y="1570300"/>
                  </a:lnTo>
                  <a:lnTo>
                    <a:pt x="0" y="1570300"/>
                  </a:lnTo>
                  <a:close/>
                </a:path>
              </a:pathLst>
            </a:custGeom>
            <a:gradFill rotWithShape="1">
              <a:gsLst>
                <a:gs pos="0">
                  <a:srgbClr val="CC532D">
                    <a:alpha val="100000"/>
                  </a:srgbClr>
                </a:gs>
                <a:gs pos="100000">
                  <a:srgbClr val="802612">
                    <a:alpha val="100000"/>
                  </a:srgbClr>
                </a:gs>
              </a:gsLst>
              <a:lin ang="2700000"/>
            </a:gradFill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19824700" cy="1585015"/>
            </a:xfrm>
            <a:custGeom>
              <a:avLst/>
              <a:gdLst/>
              <a:ahLst/>
              <a:cxnLst/>
              <a:rect l="l" t="t" r="r" b="b"/>
              <a:pathLst>
                <a:path w="19824700" h="1585015">
                  <a:moveTo>
                    <a:pt x="6350" y="0"/>
                  </a:moveTo>
                  <a:lnTo>
                    <a:pt x="19818350" y="0"/>
                  </a:lnTo>
                  <a:cubicBezTo>
                    <a:pt x="19821906" y="0"/>
                    <a:pt x="19824700" y="3239"/>
                    <a:pt x="19824700" y="7362"/>
                  </a:cubicBezTo>
                  <a:lnTo>
                    <a:pt x="19824700" y="1577662"/>
                  </a:lnTo>
                  <a:cubicBezTo>
                    <a:pt x="19824700" y="1581785"/>
                    <a:pt x="19821906" y="1585015"/>
                    <a:pt x="19818350" y="1585015"/>
                  </a:cubicBezTo>
                  <a:lnTo>
                    <a:pt x="6350" y="1585015"/>
                  </a:lnTo>
                  <a:cubicBezTo>
                    <a:pt x="2794" y="1585015"/>
                    <a:pt x="0" y="1581785"/>
                    <a:pt x="0" y="1577662"/>
                  </a:cubicBezTo>
                  <a:lnTo>
                    <a:pt x="0" y="7362"/>
                  </a:lnTo>
                  <a:cubicBezTo>
                    <a:pt x="0" y="3239"/>
                    <a:pt x="2794" y="0"/>
                    <a:pt x="6350" y="0"/>
                  </a:cubicBezTo>
                  <a:moveTo>
                    <a:pt x="6350" y="14724"/>
                  </a:moveTo>
                  <a:lnTo>
                    <a:pt x="6350" y="7362"/>
                  </a:lnTo>
                  <a:lnTo>
                    <a:pt x="12700" y="7362"/>
                  </a:lnTo>
                  <a:lnTo>
                    <a:pt x="12700" y="1577662"/>
                  </a:lnTo>
                  <a:lnTo>
                    <a:pt x="6350" y="1577662"/>
                  </a:lnTo>
                  <a:lnTo>
                    <a:pt x="6350" y="1570300"/>
                  </a:lnTo>
                  <a:lnTo>
                    <a:pt x="19818350" y="1570300"/>
                  </a:lnTo>
                  <a:lnTo>
                    <a:pt x="19818350" y="1577662"/>
                  </a:lnTo>
                  <a:lnTo>
                    <a:pt x="19812000" y="1577662"/>
                  </a:lnTo>
                  <a:lnTo>
                    <a:pt x="19812000" y="7362"/>
                  </a:lnTo>
                  <a:lnTo>
                    <a:pt x="19818350" y="7362"/>
                  </a:lnTo>
                  <a:lnTo>
                    <a:pt x="19818350" y="14724"/>
                  </a:lnTo>
                  <a:lnTo>
                    <a:pt x="6350" y="14724"/>
                  </a:lnTo>
                  <a:close/>
                </a:path>
              </a:pathLst>
            </a:custGeom>
            <a:solidFill>
              <a:srgbClr val="9E4028"/>
            </a:solidFill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23825"/>
              <a:ext cx="19824700" cy="17087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200"/>
                </a:lnSpc>
              </a:pPr>
              <a:r>
                <a:rPr lang="en-US" sz="6000">
                  <a:solidFill>
                    <a:srgbClr val="FFFFFF"/>
                  </a:solidFill>
                  <a:latin typeface="Arial Bold"/>
                </a:rPr>
                <a:t>CONCLUSÃO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6639880" y="38738306"/>
            <a:ext cx="14868525" cy="1188720"/>
            <a:chOff x="0" y="0"/>
            <a:chExt cx="19824700" cy="1584960"/>
          </a:xfrm>
        </p:grpSpPr>
        <p:sp>
          <p:nvSpPr>
            <p:cNvPr id="19" name="Freeform 19"/>
            <p:cNvSpPr/>
            <p:nvPr/>
          </p:nvSpPr>
          <p:spPr>
            <a:xfrm>
              <a:off x="6350" y="7362"/>
              <a:ext cx="19812000" cy="1570300"/>
            </a:xfrm>
            <a:custGeom>
              <a:avLst/>
              <a:gdLst/>
              <a:ahLst/>
              <a:cxnLst/>
              <a:rect l="l" t="t" r="r" b="b"/>
              <a:pathLst>
                <a:path w="19812000" h="1570300">
                  <a:moveTo>
                    <a:pt x="0" y="0"/>
                  </a:moveTo>
                  <a:lnTo>
                    <a:pt x="19812000" y="0"/>
                  </a:lnTo>
                  <a:lnTo>
                    <a:pt x="19812000" y="1570300"/>
                  </a:lnTo>
                  <a:lnTo>
                    <a:pt x="0" y="1570300"/>
                  </a:lnTo>
                  <a:close/>
                </a:path>
              </a:pathLst>
            </a:custGeom>
            <a:gradFill rotWithShape="1">
              <a:gsLst>
                <a:gs pos="0">
                  <a:srgbClr val="CC532D">
                    <a:alpha val="100000"/>
                  </a:srgbClr>
                </a:gs>
                <a:gs pos="100000">
                  <a:srgbClr val="802612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19824700" cy="1585015"/>
            </a:xfrm>
            <a:custGeom>
              <a:avLst/>
              <a:gdLst/>
              <a:ahLst/>
              <a:cxnLst/>
              <a:rect l="l" t="t" r="r" b="b"/>
              <a:pathLst>
                <a:path w="19824700" h="1585015">
                  <a:moveTo>
                    <a:pt x="6350" y="0"/>
                  </a:moveTo>
                  <a:lnTo>
                    <a:pt x="19818350" y="0"/>
                  </a:lnTo>
                  <a:cubicBezTo>
                    <a:pt x="19821906" y="0"/>
                    <a:pt x="19824700" y="3239"/>
                    <a:pt x="19824700" y="7362"/>
                  </a:cubicBezTo>
                  <a:lnTo>
                    <a:pt x="19824700" y="1577662"/>
                  </a:lnTo>
                  <a:cubicBezTo>
                    <a:pt x="19824700" y="1581785"/>
                    <a:pt x="19821906" y="1585015"/>
                    <a:pt x="19818350" y="1585015"/>
                  </a:cubicBezTo>
                  <a:lnTo>
                    <a:pt x="6350" y="1585015"/>
                  </a:lnTo>
                  <a:cubicBezTo>
                    <a:pt x="2794" y="1585015"/>
                    <a:pt x="0" y="1581785"/>
                    <a:pt x="0" y="1577662"/>
                  </a:cubicBezTo>
                  <a:lnTo>
                    <a:pt x="0" y="7362"/>
                  </a:lnTo>
                  <a:cubicBezTo>
                    <a:pt x="0" y="3239"/>
                    <a:pt x="2794" y="0"/>
                    <a:pt x="6350" y="0"/>
                  </a:cubicBezTo>
                  <a:moveTo>
                    <a:pt x="6350" y="14724"/>
                  </a:moveTo>
                  <a:lnTo>
                    <a:pt x="6350" y="7362"/>
                  </a:lnTo>
                  <a:lnTo>
                    <a:pt x="12700" y="7362"/>
                  </a:lnTo>
                  <a:lnTo>
                    <a:pt x="12700" y="1577662"/>
                  </a:lnTo>
                  <a:lnTo>
                    <a:pt x="6350" y="1577662"/>
                  </a:lnTo>
                  <a:lnTo>
                    <a:pt x="6350" y="1570300"/>
                  </a:lnTo>
                  <a:lnTo>
                    <a:pt x="19818350" y="1570300"/>
                  </a:lnTo>
                  <a:lnTo>
                    <a:pt x="19818350" y="1577662"/>
                  </a:lnTo>
                  <a:lnTo>
                    <a:pt x="19812000" y="1577662"/>
                  </a:lnTo>
                  <a:lnTo>
                    <a:pt x="19812000" y="7362"/>
                  </a:lnTo>
                  <a:lnTo>
                    <a:pt x="19818350" y="7362"/>
                  </a:lnTo>
                  <a:lnTo>
                    <a:pt x="19818350" y="14724"/>
                  </a:lnTo>
                  <a:lnTo>
                    <a:pt x="6350" y="14724"/>
                  </a:lnTo>
                  <a:close/>
                </a:path>
              </a:pathLst>
            </a:custGeom>
            <a:solidFill>
              <a:srgbClr val="9E4028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123825"/>
              <a:ext cx="19824700" cy="17087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200"/>
                </a:lnSpc>
              </a:pPr>
              <a:r>
                <a:rPr lang="en-US" sz="6000" dirty="0">
                  <a:solidFill>
                    <a:srgbClr val="FFFFFF"/>
                  </a:solidFill>
                  <a:latin typeface="Arial Bold"/>
                </a:rPr>
                <a:t>AGRADECIMENTOS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642623" y="8426170"/>
            <a:ext cx="30940384" cy="3405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>
                <a:solidFill>
                  <a:srgbClr val="000000"/>
                </a:solidFill>
                <a:latin typeface="Times New Roman"/>
              </a:rPr>
              <a:t>Primeiro A. Santos*¹, Segundo F. Oliveira², Terceiro G. Souza², Quarto D. Nascimento² </a:t>
            </a:r>
          </a:p>
          <a:p>
            <a:pPr algn="ctr">
              <a:lnSpc>
                <a:spcPts val="7200"/>
              </a:lnSpc>
            </a:pPr>
            <a:r>
              <a:rPr lang="en-US" sz="6000">
                <a:solidFill>
                  <a:srgbClr val="000000"/>
                </a:solidFill>
                <a:latin typeface="Times New Roman"/>
              </a:rPr>
              <a:t>¹Universidade Federal de Lavras, Lavras/MG; ²Washington State University, Pullman/WA</a:t>
            </a:r>
          </a:p>
          <a:p>
            <a:pPr algn="ctr">
              <a:lnSpc>
                <a:spcPts val="7200"/>
              </a:lnSpc>
            </a:pPr>
            <a:r>
              <a:rPr lang="en-US" sz="6000">
                <a:solidFill>
                  <a:srgbClr val="000000"/>
                </a:solidFill>
                <a:latin typeface="Times New Roman"/>
              </a:rPr>
              <a:t>*Doctoral student – nepec@ufla.br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-38100" y="42110272"/>
            <a:ext cx="32475600" cy="1092000"/>
            <a:chOff x="0" y="0"/>
            <a:chExt cx="43300800" cy="1456000"/>
          </a:xfrm>
        </p:grpSpPr>
        <p:sp>
          <p:nvSpPr>
            <p:cNvPr id="24" name="Freeform 24"/>
            <p:cNvSpPr/>
            <p:nvPr/>
          </p:nvSpPr>
          <p:spPr>
            <a:xfrm>
              <a:off x="50800" y="50800"/>
              <a:ext cx="43199177" cy="1354455"/>
            </a:xfrm>
            <a:custGeom>
              <a:avLst/>
              <a:gdLst/>
              <a:ahLst/>
              <a:cxnLst/>
              <a:rect l="l" t="t" r="r" b="b"/>
              <a:pathLst>
                <a:path w="43199177" h="1354455">
                  <a:moveTo>
                    <a:pt x="0" y="0"/>
                  </a:moveTo>
                  <a:lnTo>
                    <a:pt x="43199177" y="0"/>
                  </a:lnTo>
                  <a:lnTo>
                    <a:pt x="43199177" y="1354455"/>
                  </a:lnTo>
                  <a:lnTo>
                    <a:pt x="0" y="1354455"/>
                  </a:lnTo>
                  <a:close/>
                </a:path>
              </a:pathLst>
            </a:custGeom>
            <a:solidFill>
              <a:srgbClr val="9E4028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0" y="0"/>
              <a:ext cx="43300777" cy="1456055"/>
            </a:xfrm>
            <a:custGeom>
              <a:avLst/>
              <a:gdLst/>
              <a:ahLst/>
              <a:cxnLst/>
              <a:rect l="l" t="t" r="r" b="b"/>
              <a:pathLst>
                <a:path w="43300777" h="1456055">
                  <a:moveTo>
                    <a:pt x="50800" y="0"/>
                  </a:moveTo>
                  <a:lnTo>
                    <a:pt x="43249977" y="0"/>
                  </a:lnTo>
                  <a:cubicBezTo>
                    <a:pt x="43278044" y="0"/>
                    <a:pt x="43300777" y="22733"/>
                    <a:pt x="43300777" y="50800"/>
                  </a:cubicBezTo>
                  <a:lnTo>
                    <a:pt x="43300777" y="1405255"/>
                  </a:lnTo>
                  <a:cubicBezTo>
                    <a:pt x="43300777" y="1433322"/>
                    <a:pt x="43278044" y="1456055"/>
                    <a:pt x="43249977" y="1456055"/>
                  </a:cubicBezTo>
                  <a:lnTo>
                    <a:pt x="50800" y="1456055"/>
                  </a:lnTo>
                  <a:cubicBezTo>
                    <a:pt x="22733" y="1456055"/>
                    <a:pt x="0" y="1433322"/>
                    <a:pt x="0" y="1405255"/>
                  </a:cubicBezTo>
                  <a:lnTo>
                    <a:pt x="0" y="50800"/>
                  </a:lnTo>
                  <a:cubicBezTo>
                    <a:pt x="0" y="22733"/>
                    <a:pt x="22733" y="0"/>
                    <a:pt x="50800" y="0"/>
                  </a:cubicBezTo>
                  <a:moveTo>
                    <a:pt x="50800" y="101600"/>
                  </a:moveTo>
                  <a:lnTo>
                    <a:pt x="50800" y="50800"/>
                  </a:lnTo>
                  <a:lnTo>
                    <a:pt x="101600" y="50800"/>
                  </a:lnTo>
                  <a:lnTo>
                    <a:pt x="101600" y="1405255"/>
                  </a:lnTo>
                  <a:lnTo>
                    <a:pt x="50800" y="1405255"/>
                  </a:lnTo>
                  <a:lnTo>
                    <a:pt x="50800" y="1354455"/>
                  </a:lnTo>
                  <a:lnTo>
                    <a:pt x="43249977" y="1354455"/>
                  </a:lnTo>
                  <a:lnTo>
                    <a:pt x="43249977" y="1405255"/>
                  </a:lnTo>
                  <a:lnTo>
                    <a:pt x="43199177" y="1405255"/>
                  </a:lnTo>
                  <a:lnTo>
                    <a:pt x="43199177" y="50800"/>
                  </a:lnTo>
                  <a:lnTo>
                    <a:pt x="43249977" y="50800"/>
                  </a:lnTo>
                  <a:lnTo>
                    <a:pt x="43249977" y="101600"/>
                  </a:lnTo>
                  <a:lnTo>
                    <a:pt x="50800" y="101600"/>
                  </a:lnTo>
                  <a:close/>
                </a:path>
              </a:pathLst>
            </a:custGeom>
            <a:solidFill>
              <a:srgbClr val="9E4028"/>
            </a:solidFill>
          </p:spPr>
        </p:sp>
      </p:grpSp>
      <p:sp>
        <p:nvSpPr>
          <p:cNvPr id="28" name="TextBox 28"/>
          <p:cNvSpPr txBox="1"/>
          <p:nvPr/>
        </p:nvSpPr>
        <p:spPr>
          <a:xfrm>
            <a:off x="507140" y="6022487"/>
            <a:ext cx="31021295" cy="2655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</a:pPr>
            <a:r>
              <a:rPr lang="en-US" sz="7000">
                <a:solidFill>
                  <a:srgbClr val="000000"/>
                </a:solidFill>
                <a:latin typeface="Times New Roman Bold"/>
              </a:rPr>
              <a:t>TÍTULO: NÃO MAIS QUE 25 PALAVRAS, LETRAS MAIÚSCULAS, NOME CIENTÍFICO EM ITÁLICO, FONTE TIMES NEW ROMAN 70, NEGRITO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-38100" y="-96680"/>
            <a:ext cx="32475583" cy="5730630"/>
            <a:chOff x="0" y="0"/>
            <a:chExt cx="2709333" cy="479284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709333" cy="479284"/>
            </a:xfrm>
            <a:custGeom>
              <a:avLst/>
              <a:gdLst/>
              <a:ahLst/>
              <a:cxnLst/>
              <a:rect l="l" t="t" r="r" b="b"/>
              <a:pathLst>
                <a:path w="2709333" h="479284">
                  <a:moveTo>
                    <a:pt x="0" y="0"/>
                  </a:moveTo>
                  <a:lnTo>
                    <a:pt x="2709333" y="0"/>
                  </a:lnTo>
                  <a:lnTo>
                    <a:pt x="2709333" y="479284"/>
                  </a:lnTo>
                  <a:lnTo>
                    <a:pt x="0" y="479284"/>
                  </a:lnTo>
                  <a:close/>
                </a:path>
              </a:pathLst>
            </a:custGeom>
            <a:gradFill rotWithShape="1">
              <a:gsLst>
                <a:gs pos="0">
                  <a:srgbClr val="CC532D">
                    <a:alpha val="100000"/>
                  </a:srgbClr>
                </a:gs>
                <a:gs pos="100000">
                  <a:srgbClr val="802612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31" name="TextBox 31"/>
            <p:cNvSpPr txBox="1"/>
            <p:nvPr/>
          </p:nvSpPr>
          <p:spPr>
            <a:xfrm>
              <a:off x="0" y="-123825"/>
              <a:ext cx="2709333" cy="6031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200"/>
                </a:lnSpc>
              </a:pPr>
              <a:endParaRPr/>
            </a:p>
          </p:txBody>
        </p:sp>
      </p:grpSp>
      <p:sp>
        <p:nvSpPr>
          <p:cNvPr id="32" name="Freeform 32" descr="Texto  Descrição gerada automaticamente"/>
          <p:cNvSpPr/>
          <p:nvPr/>
        </p:nvSpPr>
        <p:spPr>
          <a:xfrm>
            <a:off x="20051062" y="692349"/>
            <a:ext cx="9104011" cy="4438481"/>
          </a:xfrm>
          <a:custGeom>
            <a:avLst/>
            <a:gdLst/>
            <a:ahLst/>
            <a:cxnLst/>
            <a:rect l="l" t="t" r="r" b="b"/>
            <a:pathLst>
              <a:path w="9104011" h="4438481">
                <a:moveTo>
                  <a:pt x="0" y="0"/>
                </a:moveTo>
                <a:lnTo>
                  <a:pt x="9104011" y="0"/>
                </a:lnTo>
                <a:lnTo>
                  <a:pt x="9104011" y="4438481"/>
                </a:lnTo>
                <a:lnTo>
                  <a:pt x="0" y="44384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653"/>
            </a:stretch>
          </a:blipFill>
        </p:spPr>
      </p:sp>
      <p:grpSp>
        <p:nvGrpSpPr>
          <p:cNvPr id="33" name="Group 33"/>
          <p:cNvGrpSpPr/>
          <p:nvPr/>
        </p:nvGrpSpPr>
        <p:grpSpPr>
          <a:xfrm>
            <a:off x="16639880" y="34655968"/>
            <a:ext cx="14868525" cy="1188720"/>
            <a:chOff x="0" y="0"/>
            <a:chExt cx="19824700" cy="1584960"/>
          </a:xfrm>
        </p:grpSpPr>
        <p:sp>
          <p:nvSpPr>
            <p:cNvPr id="34" name="Freeform 34"/>
            <p:cNvSpPr/>
            <p:nvPr/>
          </p:nvSpPr>
          <p:spPr>
            <a:xfrm>
              <a:off x="6350" y="7362"/>
              <a:ext cx="19812000" cy="1570300"/>
            </a:xfrm>
            <a:custGeom>
              <a:avLst/>
              <a:gdLst/>
              <a:ahLst/>
              <a:cxnLst/>
              <a:rect l="l" t="t" r="r" b="b"/>
              <a:pathLst>
                <a:path w="19812000" h="1570300">
                  <a:moveTo>
                    <a:pt x="0" y="0"/>
                  </a:moveTo>
                  <a:lnTo>
                    <a:pt x="19812000" y="0"/>
                  </a:lnTo>
                  <a:lnTo>
                    <a:pt x="19812000" y="1570300"/>
                  </a:lnTo>
                  <a:lnTo>
                    <a:pt x="0" y="1570300"/>
                  </a:lnTo>
                  <a:close/>
                </a:path>
              </a:pathLst>
            </a:custGeom>
            <a:gradFill rotWithShape="1">
              <a:gsLst>
                <a:gs pos="0">
                  <a:srgbClr val="CC532D">
                    <a:alpha val="100000"/>
                  </a:srgbClr>
                </a:gs>
                <a:gs pos="100000">
                  <a:srgbClr val="802612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35" name="Freeform 35"/>
            <p:cNvSpPr/>
            <p:nvPr/>
          </p:nvSpPr>
          <p:spPr>
            <a:xfrm>
              <a:off x="0" y="0"/>
              <a:ext cx="19824700" cy="1585015"/>
            </a:xfrm>
            <a:custGeom>
              <a:avLst/>
              <a:gdLst/>
              <a:ahLst/>
              <a:cxnLst/>
              <a:rect l="l" t="t" r="r" b="b"/>
              <a:pathLst>
                <a:path w="19824700" h="1585015">
                  <a:moveTo>
                    <a:pt x="6350" y="0"/>
                  </a:moveTo>
                  <a:lnTo>
                    <a:pt x="19818350" y="0"/>
                  </a:lnTo>
                  <a:cubicBezTo>
                    <a:pt x="19821906" y="0"/>
                    <a:pt x="19824700" y="3239"/>
                    <a:pt x="19824700" y="7362"/>
                  </a:cubicBezTo>
                  <a:lnTo>
                    <a:pt x="19824700" y="1577662"/>
                  </a:lnTo>
                  <a:cubicBezTo>
                    <a:pt x="19824700" y="1581785"/>
                    <a:pt x="19821906" y="1585015"/>
                    <a:pt x="19818350" y="1585015"/>
                  </a:cubicBezTo>
                  <a:lnTo>
                    <a:pt x="6350" y="1585015"/>
                  </a:lnTo>
                  <a:cubicBezTo>
                    <a:pt x="2794" y="1585015"/>
                    <a:pt x="0" y="1581785"/>
                    <a:pt x="0" y="1577662"/>
                  </a:cubicBezTo>
                  <a:lnTo>
                    <a:pt x="0" y="7362"/>
                  </a:lnTo>
                  <a:cubicBezTo>
                    <a:pt x="0" y="3239"/>
                    <a:pt x="2794" y="0"/>
                    <a:pt x="6350" y="0"/>
                  </a:cubicBezTo>
                  <a:moveTo>
                    <a:pt x="6350" y="14724"/>
                  </a:moveTo>
                  <a:lnTo>
                    <a:pt x="6350" y="7362"/>
                  </a:lnTo>
                  <a:lnTo>
                    <a:pt x="12700" y="7362"/>
                  </a:lnTo>
                  <a:lnTo>
                    <a:pt x="12700" y="1577662"/>
                  </a:lnTo>
                  <a:lnTo>
                    <a:pt x="6350" y="1577662"/>
                  </a:lnTo>
                  <a:lnTo>
                    <a:pt x="6350" y="1570300"/>
                  </a:lnTo>
                  <a:lnTo>
                    <a:pt x="19818350" y="1570300"/>
                  </a:lnTo>
                  <a:lnTo>
                    <a:pt x="19818350" y="1577662"/>
                  </a:lnTo>
                  <a:lnTo>
                    <a:pt x="19812000" y="1577662"/>
                  </a:lnTo>
                  <a:lnTo>
                    <a:pt x="19812000" y="7362"/>
                  </a:lnTo>
                  <a:lnTo>
                    <a:pt x="19818350" y="7362"/>
                  </a:lnTo>
                  <a:lnTo>
                    <a:pt x="19818350" y="14724"/>
                  </a:lnTo>
                  <a:lnTo>
                    <a:pt x="6350" y="14724"/>
                  </a:lnTo>
                  <a:close/>
                </a:path>
              </a:pathLst>
            </a:custGeom>
            <a:solidFill>
              <a:srgbClr val="9E4028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123825"/>
              <a:ext cx="19824700" cy="17087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200"/>
                </a:lnSpc>
              </a:pPr>
              <a:r>
                <a:rPr lang="en-US" sz="6000" dirty="0">
                  <a:solidFill>
                    <a:srgbClr val="FFFFFF"/>
                  </a:solidFill>
                  <a:latin typeface="Arial Bold"/>
                </a:rPr>
                <a:t>REFERÊNCIAS BIBLIOGRÁFICAS</a:t>
              </a: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9992738" y="24482668"/>
            <a:ext cx="8162809" cy="1054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00"/>
              </a:lnSpc>
            </a:pPr>
            <a:r>
              <a:rPr lang="en-US" sz="6000">
                <a:solidFill>
                  <a:srgbClr val="000000"/>
                </a:solidFill>
                <a:latin typeface="Times New Roman Italics"/>
              </a:rPr>
              <a:t>Figura, tabela ou gráfico</a:t>
            </a:r>
          </a:p>
        </p:txBody>
      </p:sp>
      <p:sp>
        <p:nvSpPr>
          <p:cNvPr id="38" name="AutoShape 38"/>
          <p:cNvSpPr/>
          <p:nvPr/>
        </p:nvSpPr>
        <p:spPr>
          <a:xfrm>
            <a:off x="3239453" y="3417800"/>
            <a:ext cx="14217217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9" name="TextBox 39"/>
          <p:cNvSpPr txBox="1"/>
          <p:nvPr/>
        </p:nvSpPr>
        <p:spPr>
          <a:xfrm>
            <a:off x="6077177" y="440672"/>
            <a:ext cx="8541767" cy="1868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33"/>
              </a:lnSpc>
            </a:pPr>
            <a:r>
              <a:rPr lang="en-US" sz="10952" dirty="0">
                <a:solidFill>
                  <a:srgbClr val="50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on"/>
              </a:rPr>
              <a:t>SIMPEC</a:t>
            </a:r>
            <a:r>
              <a:rPr lang="en-US" sz="10952" dirty="0">
                <a:solidFill>
                  <a:srgbClr val="501F1F"/>
                </a:solidFill>
                <a:latin typeface="Anton"/>
              </a:rPr>
              <a:t> </a:t>
            </a:r>
            <a:r>
              <a:rPr lang="en-US" sz="10952" dirty="0">
                <a:solidFill>
                  <a:srgbClr val="50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on"/>
              </a:rPr>
              <a:t>2024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239453" y="2490022"/>
            <a:ext cx="14217217" cy="919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81"/>
              </a:lnSpc>
            </a:pPr>
            <a:r>
              <a:rPr lang="en-US" sz="6649" dirty="0" err="1">
                <a:solidFill>
                  <a:srgbClr val="FAE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on"/>
              </a:rPr>
              <a:t>XIl</a:t>
            </a:r>
            <a:r>
              <a:rPr lang="en-US" sz="6649" dirty="0">
                <a:solidFill>
                  <a:srgbClr val="FAE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on"/>
              </a:rPr>
              <a:t> </a:t>
            </a:r>
            <a:r>
              <a:rPr lang="en-US" sz="6649" dirty="0" err="1">
                <a:solidFill>
                  <a:srgbClr val="FAE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on"/>
              </a:rPr>
              <a:t>Simpósio</a:t>
            </a:r>
            <a:r>
              <a:rPr lang="en-US" sz="6649" dirty="0">
                <a:solidFill>
                  <a:srgbClr val="FAE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on"/>
              </a:rPr>
              <a:t> de </a:t>
            </a:r>
            <a:r>
              <a:rPr lang="en-US" sz="6649" dirty="0" err="1">
                <a:solidFill>
                  <a:srgbClr val="FAE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on"/>
              </a:rPr>
              <a:t>Pecuária</a:t>
            </a:r>
            <a:r>
              <a:rPr lang="en-US" sz="6649" dirty="0">
                <a:solidFill>
                  <a:srgbClr val="FAE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on"/>
              </a:rPr>
              <a:t> de Corte da UFLA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940223" y="3567197"/>
            <a:ext cx="12815676" cy="455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9"/>
              </a:lnSpc>
            </a:pPr>
            <a:r>
              <a:rPr lang="en-US" sz="3268" dirty="0">
                <a:solidFill>
                  <a:srgbClr val="FAE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</a:rPr>
              <a:t>&amp; VII International Symposium on Beef Cattle Production</a:t>
            </a:r>
          </a:p>
        </p:txBody>
      </p:sp>
      <p:sp>
        <p:nvSpPr>
          <p:cNvPr id="44" name="Freeform 3">
            <a:extLst>
              <a:ext uri="{FF2B5EF4-FFF2-40B4-BE49-F238E27FC236}">
                <a16:creationId xmlns:a16="http://schemas.microsoft.com/office/drawing/2014/main" id="{1FB74A90-F214-4E4B-AC93-EADC1D038A22}"/>
              </a:ext>
            </a:extLst>
          </p:cNvPr>
          <p:cNvSpPr/>
          <p:nvPr/>
        </p:nvSpPr>
        <p:spPr>
          <a:xfrm flipV="1">
            <a:off x="6947100" y="4305740"/>
            <a:ext cx="6801920" cy="756641"/>
          </a:xfrm>
          <a:custGeom>
            <a:avLst/>
            <a:gdLst/>
            <a:ahLst/>
            <a:cxnLst/>
            <a:rect l="l" t="t" r="r" b="b"/>
            <a:pathLst>
              <a:path w="19812000" h="1570300">
                <a:moveTo>
                  <a:pt x="0" y="0"/>
                </a:moveTo>
                <a:lnTo>
                  <a:pt x="19812000" y="0"/>
                </a:lnTo>
                <a:lnTo>
                  <a:pt x="19812000" y="1570300"/>
                </a:lnTo>
                <a:lnTo>
                  <a:pt x="0" y="15703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pt-BR" dirty="0"/>
          </a:p>
        </p:txBody>
      </p:sp>
      <p:sp>
        <p:nvSpPr>
          <p:cNvPr id="41" name="TextBox 41"/>
          <p:cNvSpPr txBox="1"/>
          <p:nvPr/>
        </p:nvSpPr>
        <p:spPr>
          <a:xfrm>
            <a:off x="6257719" y="4397412"/>
            <a:ext cx="8180684" cy="573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1"/>
              </a:lnSpc>
            </a:pPr>
            <a:r>
              <a:rPr lang="en-US" sz="3379" dirty="0">
                <a:solidFill>
                  <a:srgbClr val="50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Bold"/>
              </a:rPr>
              <a:t>DIAS 25, 26 e 27 DE SETEMBRO</a:t>
            </a:r>
          </a:p>
        </p:txBody>
      </p:sp>
      <p:sp>
        <p:nvSpPr>
          <p:cNvPr id="47" name="Google Shape;91;p14">
            <a:extLst>
              <a:ext uri="{FF2B5EF4-FFF2-40B4-BE49-F238E27FC236}">
                <a16:creationId xmlns:a16="http://schemas.microsoft.com/office/drawing/2014/main" id="{4602014E-848E-492E-B93B-53B9A99C5C11}"/>
              </a:ext>
            </a:extLst>
          </p:cNvPr>
          <p:cNvSpPr/>
          <p:nvPr/>
        </p:nvSpPr>
        <p:spPr>
          <a:xfrm>
            <a:off x="16722792" y="20573102"/>
            <a:ext cx="14702700" cy="9086100"/>
          </a:xfrm>
          <a:prstGeom prst="rect">
            <a:avLst/>
          </a:prstGeom>
          <a:noFill/>
          <a:ln w="76200" cap="flat" cmpd="sng">
            <a:solidFill>
              <a:srgbClr val="702525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113</Words>
  <Application>Microsoft Office PowerPoint</Application>
  <PresentationFormat>Personalizar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11" baseType="lpstr">
      <vt:lpstr>Arial Bold</vt:lpstr>
      <vt:lpstr>Poppins Bold</vt:lpstr>
      <vt:lpstr>Calibri</vt:lpstr>
      <vt:lpstr>Times New Roman Bold</vt:lpstr>
      <vt:lpstr>Poppins</vt:lpstr>
      <vt:lpstr>Arial</vt:lpstr>
      <vt:lpstr>Times New Roman</vt:lpstr>
      <vt:lpstr>Anton</vt:lpstr>
      <vt:lpstr>Times New Roman Italics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pôster SIMPEC 2024.pptx</dc:title>
  <cp:lastModifiedBy>Kaíque Gonçalves</cp:lastModifiedBy>
  <cp:revision>3</cp:revision>
  <dcterms:created xsi:type="dcterms:W3CDTF">2006-08-16T00:00:00Z</dcterms:created>
  <dcterms:modified xsi:type="dcterms:W3CDTF">2024-05-27T21:48:35Z</dcterms:modified>
  <dc:identifier>DAGGcpiP3JA</dc:identifier>
</cp:coreProperties>
</file>